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263" r:id="rId2"/>
    <p:sldId id="256" r:id="rId3"/>
    <p:sldId id="257" r:id="rId4"/>
    <p:sldId id="261" r:id="rId5"/>
    <p:sldId id="260" r:id="rId6"/>
    <p:sldId id="259" r:id="rId7"/>
    <p:sldId id="258" r:id="rId8"/>
    <p:sldId id="262" r:id="rId9"/>
    <p:sldId id="264" r:id="rId10"/>
    <p:sldId id="265" r:id="rId11"/>
    <p:sldId id="271" r:id="rId12"/>
    <p:sldId id="267" r:id="rId13"/>
    <p:sldId id="269"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7" autoAdjust="0"/>
    <p:restoredTop sz="94767" autoAdjust="0"/>
  </p:normalViewPr>
  <p:slideViewPr>
    <p:cSldViewPr>
      <p:cViewPr>
        <p:scale>
          <a:sx n="62" d="100"/>
          <a:sy n="62" d="100"/>
        </p:scale>
        <p:origin x="-720" y="-90"/>
      </p:cViewPr>
      <p:guideLst>
        <p:guide orient="horz" pos="2160"/>
        <p:guide pos="2880"/>
      </p:guideLst>
    </p:cSldViewPr>
  </p:slideViewPr>
  <p:outlineViewPr>
    <p:cViewPr>
      <p:scale>
        <a:sx n="33" d="100"/>
        <a:sy n="33" d="100"/>
      </p:scale>
      <p:origin x="0" y="3264"/>
    </p:cViewPr>
  </p:outlineViewPr>
  <p:notesTextViewPr>
    <p:cViewPr>
      <p:scale>
        <a:sx n="100" d="100"/>
        <a:sy n="100" d="100"/>
      </p:scale>
      <p:origin x="0" y="0"/>
    </p:cViewPr>
  </p:notesTextViewPr>
  <p:sorterViewPr>
    <p:cViewPr>
      <p:scale>
        <a:sx n="66" d="100"/>
        <a:sy n="66" d="100"/>
      </p:scale>
      <p:origin x="0" y="75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1B24320-238C-4731-B70D-B46957DDA7F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B4F67-F190-4AAA-B9D5-33203B1183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22AEB-E9AD-4AF2-B819-392B07F21C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E4B57-F7ED-4AFE-8947-E8228A33A6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A1896-FCE8-4088-98B3-E7265EBC63C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CB3CF4-B5E8-4465-9511-58D0D6BD146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88C22B-F853-4ADE-9CB0-6DDB3E194AB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25DA9F-2DA6-4535-B1DB-A5BB3B6EA6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79D983-4867-4BBB-BDAF-E86E2ACC36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DD529-88DF-475B-BB7E-27F9CDDD5F3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7021A71-16C6-4F0C-8667-176E2EB342F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AFE9EB5-9BEE-4905-B5DF-7263AF97FCF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304800"/>
            <a:ext cx="7543800" cy="1323439"/>
          </a:xfrm>
          <a:prstGeom prst="rect">
            <a:avLst/>
          </a:prstGeom>
          <a:noFill/>
        </p:spPr>
        <p:txBody>
          <a:bodyPr wrap="square" rtlCol="0">
            <a:spAutoFit/>
          </a:bodyPr>
          <a:lstStyle/>
          <a:p>
            <a:r>
              <a:rPr lang="en-US" sz="4400" dirty="0" smtClean="0"/>
              <a:t>Welcome</a:t>
            </a:r>
            <a:r>
              <a:rPr lang="en-US" sz="8000" dirty="0" smtClean="0"/>
              <a:t> </a:t>
            </a:r>
            <a:r>
              <a:rPr lang="en-US" sz="4400" dirty="0" smtClean="0"/>
              <a:t>back!</a:t>
            </a:r>
            <a:r>
              <a:rPr lang="en-US" sz="8000" dirty="0" smtClean="0"/>
              <a:t>   </a:t>
            </a:r>
            <a:endParaRPr lang="en-US" sz="8000" dirty="0"/>
          </a:p>
        </p:txBody>
      </p:sp>
      <p:pic>
        <p:nvPicPr>
          <p:cNvPr id="6" name="Picture 5" descr="2015-05-10 19.52.14 (1).jpg"/>
          <p:cNvPicPr>
            <a:picLocks noChangeAspect="1"/>
          </p:cNvPicPr>
          <p:nvPr/>
        </p:nvPicPr>
        <p:blipFill>
          <a:blip r:embed="rId2" cstate="print"/>
          <a:stretch>
            <a:fillRect/>
          </a:stretch>
        </p:blipFill>
        <p:spPr>
          <a:xfrm>
            <a:off x="3200400" y="1790404"/>
            <a:ext cx="2466647" cy="43817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801469"/>
            <a:ext cx="8458200" cy="584775"/>
          </a:xfrm>
          <a:prstGeom prst="rect">
            <a:avLst/>
          </a:prstGeom>
          <a:noFill/>
        </p:spPr>
        <p:txBody>
          <a:bodyPr wrap="square" rtlCol="0">
            <a:spAutoFit/>
          </a:bodyPr>
          <a:lstStyle/>
          <a:p>
            <a:r>
              <a:rPr lang="en-US" sz="3200" dirty="0" smtClean="0"/>
              <a:t>Homework – Due Friday, September  13th</a:t>
            </a:r>
            <a:endParaRPr lang="en-US" sz="3200" dirty="0"/>
          </a:p>
        </p:txBody>
      </p:sp>
      <p:sp>
        <p:nvSpPr>
          <p:cNvPr id="3" name="TextBox 2"/>
          <p:cNvSpPr txBox="1"/>
          <p:nvPr/>
        </p:nvSpPr>
        <p:spPr>
          <a:xfrm>
            <a:off x="685800" y="1828800"/>
            <a:ext cx="7848600" cy="3416320"/>
          </a:xfrm>
          <a:prstGeom prst="rect">
            <a:avLst/>
          </a:prstGeom>
          <a:noFill/>
        </p:spPr>
        <p:txBody>
          <a:bodyPr wrap="square" rtlCol="0">
            <a:spAutoFit/>
          </a:bodyPr>
          <a:lstStyle/>
          <a:p>
            <a:pPr>
              <a:buFont typeface="Wingdings" pitchFamily="2" charset="2"/>
              <a:buChar char="ü"/>
            </a:pPr>
            <a:r>
              <a:rPr lang="en-US" sz="2400" dirty="0" smtClean="0"/>
              <a:t>Code of conduct signed by yourself  and your parents.</a:t>
            </a:r>
            <a:br>
              <a:rPr lang="en-US" sz="2400" dirty="0" smtClean="0"/>
            </a:br>
            <a:endParaRPr lang="en-US" sz="2400" dirty="0" smtClean="0"/>
          </a:p>
          <a:p>
            <a:pPr>
              <a:buFont typeface="Wingdings" pitchFamily="2" charset="2"/>
              <a:buChar char="ü"/>
            </a:pPr>
            <a:r>
              <a:rPr lang="en-US" sz="2400" dirty="0" smtClean="0"/>
              <a:t>Course syllabus-Reviewed and signed by yourself and your parents.</a:t>
            </a:r>
            <a:br>
              <a:rPr lang="en-US" sz="2400" dirty="0" smtClean="0"/>
            </a:br>
            <a:endParaRPr lang="en-US" sz="2400" dirty="0" smtClean="0"/>
          </a:p>
          <a:p>
            <a:pPr>
              <a:buFont typeface="Wingdings" pitchFamily="2" charset="2"/>
              <a:buChar char="ü"/>
            </a:pPr>
            <a:r>
              <a:rPr lang="en-US" sz="2400" dirty="0" smtClean="0"/>
              <a:t>Computer User Agreement signed and returned.</a:t>
            </a:r>
            <a:br>
              <a:rPr lang="en-US" sz="2400" dirty="0" smtClean="0"/>
            </a:br>
            <a:r>
              <a:rPr lang="en-US" sz="2400" dirty="0" smtClean="0"/>
              <a:t/>
            </a:r>
            <a:br>
              <a:rPr lang="en-US" sz="2400" dirty="0" smtClean="0"/>
            </a:br>
            <a:r>
              <a:rPr lang="en-US" sz="2400" dirty="0" smtClean="0"/>
              <a:t>IF THERE ARE ANY QUESTIONS OR CONCERNS ABOUT SUPPLIES PLEASE LET ME KNOW!</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143000"/>
          </a:xfrm>
        </p:spPr>
        <p:txBody>
          <a:bodyPr/>
          <a:lstStyle/>
          <a:p>
            <a:r>
              <a:rPr lang="en-US" dirty="0" smtClean="0"/>
              <a:t>What I like to do!</a:t>
            </a:r>
            <a:endParaRPr lang="en-US" dirty="0"/>
          </a:p>
        </p:txBody>
      </p:sp>
      <p:pic>
        <p:nvPicPr>
          <p:cNvPr id="5" name="Picture 4" descr="on the hudson.jpg"/>
          <p:cNvPicPr>
            <a:picLocks noChangeAspect="1"/>
          </p:cNvPicPr>
          <p:nvPr/>
        </p:nvPicPr>
        <p:blipFill>
          <a:blip r:embed="rId2" cstate="print"/>
          <a:stretch>
            <a:fillRect/>
          </a:stretch>
        </p:blipFill>
        <p:spPr>
          <a:xfrm>
            <a:off x="5075157" y="1297806"/>
            <a:ext cx="3840243" cy="2600586"/>
          </a:xfrm>
          <a:prstGeom prst="rect">
            <a:avLst/>
          </a:prstGeom>
        </p:spPr>
      </p:pic>
      <p:pic>
        <p:nvPicPr>
          <p:cNvPr id="1030" name="Picture 6" descr="C:\Users\Claudia King\AppData\Local\Microsoft\Windows\Temporary Internet Files\Content.IE5\HQTPKEAT\MC900239011[1].wmf"/>
          <p:cNvPicPr>
            <a:picLocks noChangeAspect="1" noChangeArrowheads="1"/>
          </p:cNvPicPr>
          <p:nvPr/>
        </p:nvPicPr>
        <p:blipFill>
          <a:blip r:embed="rId3" cstate="print"/>
          <a:srcRect/>
          <a:stretch>
            <a:fillRect/>
          </a:stretch>
        </p:blipFill>
        <p:spPr bwMode="auto">
          <a:xfrm>
            <a:off x="7086600" y="0"/>
            <a:ext cx="1808683" cy="1486814"/>
          </a:xfrm>
          <a:prstGeom prst="rect">
            <a:avLst/>
          </a:prstGeom>
          <a:noFill/>
        </p:spPr>
      </p:pic>
      <p:pic>
        <p:nvPicPr>
          <p:cNvPr id="1033" name="Picture 9" descr="https://fbcdn-vthumb-a.akamaihd.net/hvthumb-ak-prn1/p200x200/50597_10151386491265764_10151386489565764_21800_2025_b.jpg"/>
          <p:cNvPicPr>
            <a:picLocks noChangeAspect="1" noChangeArrowheads="1"/>
          </p:cNvPicPr>
          <p:nvPr/>
        </p:nvPicPr>
        <p:blipFill>
          <a:blip r:embed="rId4" cstate="print"/>
          <a:srcRect/>
          <a:stretch>
            <a:fillRect/>
          </a:stretch>
        </p:blipFill>
        <p:spPr bwMode="auto">
          <a:xfrm>
            <a:off x="381000" y="4343400"/>
            <a:ext cx="2533650" cy="2514600"/>
          </a:xfrm>
          <a:prstGeom prst="rect">
            <a:avLst/>
          </a:prstGeom>
          <a:noFill/>
        </p:spPr>
      </p:pic>
      <p:pic>
        <p:nvPicPr>
          <p:cNvPr id="1035" name="Picture 11" descr="https://sphotos-a-ord.xx.fbcdn.net/hphotos-ash3/527092_10151025814525764_2144518430_n.jpg"/>
          <p:cNvPicPr>
            <a:picLocks noChangeAspect="1" noChangeArrowheads="1"/>
          </p:cNvPicPr>
          <p:nvPr/>
        </p:nvPicPr>
        <p:blipFill>
          <a:blip r:embed="rId5" cstate="print"/>
          <a:srcRect/>
          <a:stretch>
            <a:fillRect/>
          </a:stretch>
        </p:blipFill>
        <p:spPr bwMode="auto">
          <a:xfrm>
            <a:off x="0" y="2362200"/>
            <a:ext cx="2855953" cy="1981200"/>
          </a:xfrm>
          <a:prstGeom prst="rect">
            <a:avLst/>
          </a:prstGeom>
          <a:noFill/>
        </p:spPr>
      </p:pic>
      <p:pic>
        <p:nvPicPr>
          <p:cNvPr id="1037" name="Picture 13" descr="Claudia King"/>
          <p:cNvPicPr>
            <a:picLocks noChangeAspect="1" noChangeArrowheads="1"/>
          </p:cNvPicPr>
          <p:nvPr/>
        </p:nvPicPr>
        <p:blipFill>
          <a:blip r:embed="rId6" cstate="print"/>
          <a:srcRect/>
          <a:stretch>
            <a:fillRect/>
          </a:stretch>
        </p:blipFill>
        <p:spPr bwMode="auto">
          <a:xfrm>
            <a:off x="2743200" y="2209799"/>
            <a:ext cx="2438400" cy="2438401"/>
          </a:xfrm>
          <a:prstGeom prst="rect">
            <a:avLst/>
          </a:prstGeom>
          <a:noFill/>
        </p:spPr>
      </p:pic>
      <p:pic>
        <p:nvPicPr>
          <p:cNvPr id="1026" name="Picture 2"/>
          <p:cNvPicPr>
            <a:picLocks noGrp="1" noChangeAspect="1" noChangeArrowheads="1"/>
          </p:cNvPicPr>
          <p:nvPr>
            <p:ph idx="1"/>
          </p:nvPr>
        </p:nvPicPr>
        <p:blipFill>
          <a:blip r:embed="rId7" cstate="print"/>
          <a:srcRect/>
          <a:stretch>
            <a:fillRect/>
          </a:stretch>
        </p:blipFill>
        <p:spPr bwMode="auto">
          <a:xfrm>
            <a:off x="4787612" y="4286849"/>
            <a:ext cx="4432588" cy="2494951"/>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838200"/>
            <a:ext cx="8610600" cy="5355312"/>
          </a:xfrm>
          <a:prstGeom prst="rect">
            <a:avLst/>
          </a:prstGeom>
        </p:spPr>
        <p:txBody>
          <a:bodyPr wrap="square">
            <a:spAutoFit/>
          </a:bodyPr>
          <a:lstStyle/>
          <a:p>
            <a:r>
              <a:rPr lang="en-US" b="1" i="1" dirty="0" smtClean="0"/>
              <a:t>A psychologist walked around a room while teaching stress management to an audience. As she raised a glass of water, everyone expected they'd be asked the "half empty or half full" question. Instead, with a smile on her face, she inquired: "How heavy is this glass of water?"</a:t>
            </a:r>
            <a:br>
              <a:rPr lang="en-US" b="1" i="1" dirty="0" smtClean="0"/>
            </a:br>
            <a:r>
              <a:rPr lang="en-US" b="1" i="1" dirty="0" smtClean="0"/>
              <a:t/>
            </a:r>
            <a:br>
              <a:rPr lang="en-US" b="1" i="1" dirty="0" smtClean="0"/>
            </a:br>
            <a:r>
              <a:rPr lang="en-US" b="1" i="1" dirty="0" smtClean="0"/>
              <a:t>Answers called out ranged from 8 oz. to 20 oz.</a:t>
            </a:r>
            <a:br>
              <a:rPr lang="en-US" b="1" i="1" dirty="0" smtClean="0"/>
            </a:br>
            <a:r>
              <a:rPr lang="en-US" b="1" i="1" dirty="0" smtClean="0"/>
              <a:t/>
            </a:r>
            <a:br>
              <a:rPr lang="en-US" b="1" i="1" dirty="0" smtClean="0"/>
            </a:br>
            <a:r>
              <a:rPr lang="en-US" b="1" i="1" dirty="0" smtClean="0"/>
              <a:t>She replied, "The absolute weight doesn't matter. It depends on how long I hold it. If I hold it for a minute, it's not a problem. If I hold it for an hour, I'll have an ache in my arm. If I hold it for a day, my arm will feel numb and paralyzed. In each case, the weight of the glass doesn't change, but the longer I hold it, the heavier it becomes." </a:t>
            </a:r>
            <a:br>
              <a:rPr lang="en-US" b="1" i="1" dirty="0" smtClean="0"/>
            </a:br>
            <a:r>
              <a:rPr lang="en-US" b="1" i="1" dirty="0" smtClean="0"/>
              <a:t/>
            </a:r>
            <a:br>
              <a:rPr lang="en-US" b="1" i="1" dirty="0" smtClean="0"/>
            </a:br>
            <a:r>
              <a:rPr lang="en-US" b="1" i="1" dirty="0" smtClean="0"/>
              <a:t>She continued, "The stresses and worries in life are like that glass of water. Think about them for a while and nothing happens. Think about them a bit longer and they begin to hurt. And if you think about them all day long, you will feel paralyzed – incapable of doing anything."</a:t>
            </a:r>
            <a:br>
              <a:rPr lang="en-US" b="1" i="1" dirty="0" smtClean="0"/>
            </a:br>
            <a:r>
              <a:rPr lang="en-US" b="1" i="1" dirty="0" smtClean="0"/>
              <a:t/>
            </a:r>
            <a:br>
              <a:rPr lang="en-US" b="1" i="1" dirty="0" smtClean="0"/>
            </a:br>
            <a:r>
              <a:rPr lang="en-US" b="1" i="1" dirty="0" smtClean="0"/>
              <a:t>Remember to put the glass down.</a:t>
            </a:r>
            <a:endParaRPr lang="en-US" b="1"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rrest's tree 020.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smtClean="0"/>
              <a:t>English </a:t>
            </a:r>
            <a:r>
              <a:rPr lang="en-US" dirty="0"/>
              <a:t>Language Arts / Grade 8</a:t>
            </a:r>
          </a:p>
        </p:txBody>
      </p:sp>
      <p:sp>
        <p:nvSpPr>
          <p:cNvPr id="2051" name="Rectangle 3"/>
          <p:cNvSpPr>
            <a:spLocks noGrp="1" noChangeArrowheads="1"/>
          </p:cNvSpPr>
          <p:nvPr>
            <p:ph type="subTitle" idx="1"/>
          </p:nvPr>
        </p:nvSpPr>
        <p:spPr/>
        <p:txBody>
          <a:bodyPr/>
          <a:lstStyle/>
          <a:p>
            <a:r>
              <a:rPr lang="en-US" dirty="0"/>
              <a:t>Mrs. </a:t>
            </a:r>
            <a:r>
              <a:rPr lang="en-US" dirty="0" smtClean="0"/>
              <a:t>King</a:t>
            </a:r>
          </a:p>
          <a:p>
            <a:r>
              <a:rPr lang="en-US" dirty="0" smtClean="0"/>
              <a:t>Mrs. Moen</a:t>
            </a:r>
            <a:endParaRPr lang="en-US" dirty="0"/>
          </a:p>
          <a:p>
            <a:r>
              <a:rPr lang="en-US" dirty="0"/>
              <a:t>Room </a:t>
            </a:r>
            <a:r>
              <a:rPr lang="en-US" dirty="0" smtClean="0"/>
              <a:t>141</a:t>
            </a:r>
            <a:endParaRPr lang="en-US" dirty="0"/>
          </a:p>
        </p:txBody>
      </p:sp>
      <p:pic>
        <p:nvPicPr>
          <p:cNvPr id="7" name="Picture 2" descr="C:\Users\Claudia King\AppData\Local\Microsoft\Windows\Temporary Internet Files\Content.IE5\4KXSNGFB\MM900354727[1].gif"/>
          <p:cNvPicPr>
            <a:picLocks noChangeAspect="1" noChangeArrowheads="1" noCrop="1"/>
          </p:cNvPicPr>
          <p:nvPr/>
        </p:nvPicPr>
        <p:blipFill>
          <a:blip r:embed="rId2" cstate="print"/>
          <a:srcRect/>
          <a:stretch>
            <a:fillRect/>
          </a:stretch>
        </p:blipFill>
        <p:spPr bwMode="auto">
          <a:xfrm>
            <a:off x="2057400" y="5105400"/>
            <a:ext cx="647700" cy="619125"/>
          </a:xfrm>
          <a:prstGeom prst="rect">
            <a:avLst/>
          </a:prstGeom>
          <a:noFill/>
        </p:spPr>
      </p:pic>
      <p:pic>
        <p:nvPicPr>
          <p:cNvPr id="8" name="Picture 2" descr="C:\Users\Claudia King\AppData\Local\Microsoft\Windows\Temporary Internet Files\Content.IE5\4KXSNGFB\MM900354727[1].gif"/>
          <p:cNvPicPr>
            <a:picLocks noChangeAspect="1" noChangeArrowheads="1" noCrop="1"/>
          </p:cNvPicPr>
          <p:nvPr/>
        </p:nvPicPr>
        <p:blipFill>
          <a:blip r:embed="rId2" cstate="print"/>
          <a:srcRect/>
          <a:stretch>
            <a:fillRect/>
          </a:stretch>
        </p:blipFill>
        <p:spPr bwMode="auto">
          <a:xfrm>
            <a:off x="3581400" y="5105400"/>
            <a:ext cx="647700" cy="619125"/>
          </a:xfrm>
          <a:prstGeom prst="rect">
            <a:avLst/>
          </a:prstGeom>
          <a:noFill/>
        </p:spPr>
      </p:pic>
      <p:pic>
        <p:nvPicPr>
          <p:cNvPr id="9" name="Picture 2" descr="C:\Users\Claudia King\AppData\Local\Microsoft\Windows\Temporary Internet Files\Content.IE5\4KXSNGFB\MM900354727[1].gif"/>
          <p:cNvPicPr>
            <a:picLocks noChangeAspect="1" noChangeArrowheads="1" noCrop="1"/>
          </p:cNvPicPr>
          <p:nvPr/>
        </p:nvPicPr>
        <p:blipFill>
          <a:blip r:embed="rId2" cstate="print"/>
          <a:srcRect/>
          <a:stretch>
            <a:fillRect/>
          </a:stretch>
        </p:blipFill>
        <p:spPr bwMode="auto">
          <a:xfrm>
            <a:off x="4953000" y="5105400"/>
            <a:ext cx="647700" cy="619125"/>
          </a:xfrm>
          <a:prstGeom prst="rect">
            <a:avLst/>
          </a:prstGeom>
          <a:noFill/>
        </p:spPr>
      </p:pic>
      <p:pic>
        <p:nvPicPr>
          <p:cNvPr id="10" name="Picture 2" descr="C:\Users\Claudia King\AppData\Local\Microsoft\Windows\Temporary Internet Files\Content.IE5\4KXSNGFB\MM900354727[1].gif"/>
          <p:cNvPicPr>
            <a:picLocks noChangeAspect="1" noChangeArrowheads="1" noCrop="1"/>
          </p:cNvPicPr>
          <p:nvPr/>
        </p:nvPicPr>
        <p:blipFill>
          <a:blip r:embed="rId2" cstate="print"/>
          <a:srcRect/>
          <a:stretch>
            <a:fillRect/>
          </a:stretch>
        </p:blipFill>
        <p:spPr bwMode="auto">
          <a:xfrm>
            <a:off x="6553200" y="5105400"/>
            <a:ext cx="647700" cy="61912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609600"/>
            <a:ext cx="8153400" cy="1143000"/>
          </a:xfrm>
        </p:spPr>
        <p:txBody>
          <a:bodyPr/>
          <a:lstStyle/>
          <a:p>
            <a:r>
              <a:rPr lang="en-US"/>
              <a:t>Classroom Materials</a:t>
            </a:r>
          </a:p>
        </p:txBody>
      </p:sp>
      <p:sp>
        <p:nvSpPr>
          <p:cNvPr id="3075" name="Rectangle 3"/>
          <p:cNvSpPr>
            <a:spLocks noGrp="1" noChangeArrowheads="1"/>
          </p:cNvSpPr>
          <p:nvPr>
            <p:ph idx="1"/>
          </p:nvPr>
        </p:nvSpPr>
        <p:spPr/>
        <p:txBody>
          <a:bodyPr/>
          <a:lstStyle/>
          <a:p>
            <a:pPr>
              <a:lnSpc>
                <a:spcPct val="90000"/>
              </a:lnSpc>
              <a:buNone/>
            </a:pPr>
            <a:r>
              <a:rPr lang="en-US" sz="2800" dirty="0" smtClean="0"/>
              <a:t>   Two composition notebooks-One for writing and one for literature and note-taking</a:t>
            </a:r>
            <a:r>
              <a:rPr lang="en-US" sz="2800" smtClean="0"/>
              <a:t>. </a:t>
            </a:r>
            <a:r>
              <a:rPr lang="en-US" sz="2800" dirty="0" smtClean="0"/>
              <a:t/>
            </a:r>
            <a:br>
              <a:rPr lang="en-US" sz="2800" dirty="0" smtClean="0"/>
            </a:br>
            <a:endParaRPr lang="en-US" sz="2800" dirty="0"/>
          </a:p>
          <a:p>
            <a:pPr>
              <a:lnSpc>
                <a:spcPct val="90000"/>
              </a:lnSpc>
            </a:pPr>
            <a:r>
              <a:rPr lang="en-US" sz="2800" dirty="0"/>
              <a:t>Loose leaf </a:t>
            </a:r>
            <a:r>
              <a:rPr lang="en-US" sz="2800" dirty="0" smtClean="0"/>
              <a:t>paper</a:t>
            </a:r>
            <a:endParaRPr lang="en-US" sz="2800" dirty="0"/>
          </a:p>
          <a:p>
            <a:pPr>
              <a:lnSpc>
                <a:spcPct val="90000"/>
              </a:lnSpc>
            </a:pPr>
            <a:r>
              <a:rPr lang="en-US" sz="2800" dirty="0"/>
              <a:t>Black or blue pen and/or pencils</a:t>
            </a:r>
          </a:p>
          <a:p>
            <a:pPr>
              <a:lnSpc>
                <a:spcPct val="90000"/>
              </a:lnSpc>
            </a:pPr>
            <a:r>
              <a:rPr lang="en-US" sz="2800" dirty="0"/>
              <a:t>A highlighter</a:t>
            </a:r>
          </a:p>
          <a:p>
            <a:pPr>
              <a:lnSpc>
                <a:spcPct val="90000"/>
              </a:lnSpc>
            </a:pPr>
            <a:r>
              <a:rPr lang="en-US" sz="2800" dirty="0"/>
              <a:t>Pocket folder</a:t>
            </a:r>
          </a:p>
          <a:p>
            <a:pPr>
              <a:lnSpc>
                <a:spcPct val="90000"/>
              </a:lnSpc>
            </a:pPr>
            <a:r>
              <a:rPr lang="en-US" sz="2800" dirty="0" smtClean="0"/>
              <a:t>PLANNER</a:t>
            </a:r>
            <a:r>
              <a:rPr lang="en-US" sz="2800" dirty="0"/>
              <a:t>!!!</a:t>
            </a:r>
          </a:p>
          <a:p>
            <a:pPr>
              <a:lnSpc>
                <a:spcPct val="90000"/>
              </a:lnSpc>
              <a:buFont typeface="Wingdings" pitchFamily="2" charset="2"/>
              <a:buNone/>
            </a:pPr>
            <a:endParaRPr lang="en-US" sz="2200" dirty="0"/>
          </a:p>
        </p:txBody>
      </p:sp>
      <p:pic>
        <p:nvPicPr>
          <p:cNvPr id="6" name="Picture 2" descr="C:\Users\Claudia King\AppData\Local\Microsoft\Windows\Temporary Internet Files\Content.IE5\4KXSNGFB\MM900354727[1].gif"/>
          <p:cNvPicPr>
            <a:picLocks noChangeAspect="1" noChangeArrowheads="1" noCrop="1"/>
          </p:cNvPicPr>
          <p:nvPr/>
        </p:nvPicPr>
        <p:blipFill>
          <a:blip r:embed="rId2" cstate="print"/>
          <a:srcRect/>
          <a:stretch>
            <a:fillRect/>
          </a:stretch>
        </p:blipFill>
        <p:spPr bwMode="auto">
          <a:xfrm>
            <a:off x="6172200" y="914400"/>
            <a:ext cx="647700" cy="61912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The Course</a:t>
            </a:r>
          </a:p>
        </p:txBody>
      </p:sp>
      <p:sp>
        <p:nvSpPr>
          <p:cNvPr id="7171" name="Rectangle 3"/>
          <p:cNvSpPr>
            <a:spLocks noGrp="1" noChangeArrowheads="1"/>
          </p:cNvSpPr>
          <p:nvPr>
            <p:ph idx="1"/>
          </p:nvPr>
        </p:nvSpPr>
        <p:spPr/>
        <p:txBody>
          <a:bodyPr/>
          <a:lstStyle/>
          <a:p>
            <a:pPr algn="ctr">
              <a:lnSpc>
                <a:spcPct val="80000"/>
              </a:lnSpc>
              <a:buFont typeface="Wingdings" pitchFamily="2" charset="2"/>
              <a:buNone/>
            </a:pPr>
            <a:r>
              <a:rPr lang="en-US" sz="2700" dirty="0"/>
              <a:t>Welcome!!! Welcome!!! Welcome!!!</a:t>
            </a:r>
          </a:p>
          <a:p>
            <a:pPr algn="ctr">
              <a:lnSpc>
                <a:spcPct val="80000"/>
              </a:lnSpc>
              <a:buFont typeface="Wingdings" pitchFamily="2" charset="2"/>
              <a:buNone/>
            </a:pPr>
            <a:endParaRPr lang="en-US" sz="2700" dirty="0"/>
          </a:p>
          <a:p>
            <a:pPr>
              <a:lnSpc>
                <a:spcPct val="80000"/>
              </a:lnSpc>
              <a:buFont typeface="Wingdings" pitchFamily="2" charset="2"/>
              <a:buChar char="ü"/>
            </a:pPr>
            <a:r>
              <a:rPr lang="en-US" sz="2700" dirty="0" smtClean="0"/>
              <a:t>Non-Fiction</a:t>
            </a:r>
            <a:endParaRPr lang="en-US" sz="2700" u="sng" dirty="0"/>
          </a:p>
          <a:p>
            <a:pPr>
              <a:lnSpc>
                <a:spcPct val="80000"/>
              </a:lnSpc>
              <a:buFont typeface="Wingdings" pitchFamily="2" charset="2"/>
              <a:buChar char="ü"/>
            </a:pPr>
            <a:r>
              <a:rPr lang="en-US" sz="2700" dirty="0" smtClean="0"/>
              <a:t>Novels</a:t>
            </a:r>
            <a:endParaRPr lang="en-US" sz="2700" dirty="0"/>
          </a:p>
          <a:p>
            <a:pPr>
              <a:lnSpc>
                <a:spcPct val="80000"/>
              </a:lnSpc>
              <a:buFont typeface="Wingdings" pitchFamily="2" charset="2"/>
              <a:buChar char="ü"/>
            </a:pPr>
            <a:r>
              <a:rPr lang="en-US" sz="2700" dirty="0"/>
              <a:t>Poetry</a:t>
            </a:r>
          </a:p>
          <a:p>
            <a:pPr>
              <a:lnSpc>
                <a:spcPct val="80000"/>
              </a:lnSpc>
              <a:buFont typeface="Wingdings" pitchFamily="2" charset="2"/>
              <a:buChar char="ü"/>
            </a:pPr>
            <a:r>
              <a:rPr lang="en-US" sz="2700" dirty="0" smtClean="0"/>
              <a:t>Essays/ Literary and Argumentative</a:t>
            </a:r>
            <a:endParaRPr lang="en-US" sz="2700" dirty="0"/>
          </a:p>
          <a:p>
            <a:pPr>
              <a:lnSpc>
                <a:spcPct val="80000"/>
              </a:lnSpc>
              <a:buFont typeface="Wingdings" pitchFamily="2" charset="2"/>
              <a:buChar char="ü"/>
            </a:pPr>
            <a:r>
              <a:rPr lang="en-US" sz="2700" dirty="0"/>
              <a:t>Literary terms</a:t>
            </a:r>
          </a:p>
          <a:p>
            <a:pPr>
              <a:lnSpc>
                <a:spcPct val="80000"/>
              </a:lnSpc>
              <a:buFont typeface="Wingdings" pitchFamily="2" charset="2"/>
              <a:buChar char="ü"/>
            </a:pPr>
            <a:r>
              <a:rPr lang="en-US" sz="2700" dirty="0"/>
              <a:t>Independent Reading projects.</a:t>
            </a:r>
          </a:p>
          <a:p>
            <a:pPr>
              <a:lnSpc>
                <a:spcPct val="80000"/>
              </a:lnSpc>
              <a:buFont typeface="Wingdings" pitchFamily="2" charset="2"/>
              <a:buChar char="ü"/>
            </a:pPr>
            <a:r>
              <a:rPr lang="en-US" sz="2700" dirty="0"/>
              <a:t>NYS English Language Arts </a:t>
            </a:r>
            <a:r>
              <a:rPr lang="en-US" sz="2700" dirty="0" smtClean="0"/>
              <a:t>Exam/</a:t>
            </a:r>
            <a:r>
              <a:rPr lang="en-US" sz="2700" dirty="0" err="1" smtClean="0"/>
              <a:t>iReady</a:t>
            </a:r>
            <a:endParaRPr lang="en-US" sz="2700" dirty="0"/>
          </a:p>
          <a:p>
            <a:pPr>
              <a:lnSpc>
                <a:spcPct val="80000"/>
              </a:lnSpc>
              <a:buFont typeface="Wingdings" pitchFamily="2" charset="2"/>
              <a:buNone/>
            </a:pPr>
            <a:endParaRPr lang="en-US" sz="2700" dirty="0"/>
          </a:p>
        </p:txBody>
      </p:sp>
      <p:pic>
        <p:nvPicPr>
          <p:cNvPr id="6" name="Picture 2" descr="C:\Users\Claudia King\AppData\Local\Microsoft\Windows\Temporary Internet Files\Content.IE5\4KXSNGFB\MM900354727[1].gif"/>
          <p:cNvPicPr>
            <a:picLocks noChangeAspect="1" noChangeArrowheads="1" noCrop="1"/>
          </p:cNvPicPr>
          <p:nvPr/>
        </p:nvPicPr>
        <p:blipFill>
          <a:blip r:embed="rId2" cstate="print"/>
          <a:srcRect/>
          <a:stretch>
            <a:fillRect/>
          </a:stretch>
        </p:blipFill>
        <p:spPr bwMode="auto">
          <a:xfrm>
            <a:off x="4419600" y="838200"/>
            <a:ext cx="647700" cy="6191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Class Room Etiquette</a:t>
            </a:r>
          </a:p>
        </p:txBody>
      </p:sp>
      <p:sp>
        <p:nvSpPr>
          <p:cNvPr id="6147" name="Rectangle 3"/>
          <p:cNvSpPr>
            <a:spLocks noGrp="1" noChangeArrowheads="1"/>
          </p:cNvSpPr>
          <p:nvPr>
            <p:ph idx="1"/>
          </p:nvPr>
        </p:nvSpPr>
        <p:spPr/>
        <p:txBody>
          <a:bodyPr/>
          <a:lstStyle/>
          <a:p>
            <a:pPr>
              <a:lnSpc>
                <a:spcPct val="80000"/>
              </a:lnSpc>
            </a:pPr>
            <a:r>
              <a:rPr lang="en-US" sz="2700" dirty="0"/>
              <a:t>We raise our hands to contribute to class discussions. </a:t>
            </a:r>
          </a:p>
          <a:p>
            <a:pPr>
              <a:lnSpc>
                <a:spcPct val="80000"/>
              </a:lnSpc>
            </a:pPr>
            <a:r>
              <a:rPr lang="en-US" sz="2700" dirty="0"/>
              <a:t>We listen to each other when someone is speaking.</a:t>
            </a:r>
          </a:p>
          <a:p>
            <a:pPr>
              <a:lnSpc>
                <a:spcPct val="80000"/>
              </a:lnSpc>
            </a:pPr>
            <a:r>
              <a:rPr lang="en-US" sz="2700" dirty="0"/>
              <a:t>Respect the building, the property and the people who work here on your behalf.</a:t>
            </a:r>
          </a:p>
          <a:p>
            <a:pPr>
              <a:lnSpc>
                <a:spcPct val="80000"/>
              </a:lnSpc>
            </a:pPr>
            <a:r>
              <a:rPr lang="en-US" sz="2700" dirty="0"/>
              <a:t>Hall passes are available for your use to the girls or boys room. However…I ask you do this before class starts or at the end of class. You MUST sign out before leaving.   We need as much class time as possible! </a:t>
            </a:r>
          </a:p>
        </p:txBody>
      </p:sp>
      <p:pic>
        <p:nvPicPr>
          <p:cNvPr id="6" name="Picture 2" descr="C:\Users\Claudia King\AppData\Local\Microsoft\Windows\Temporary Internet Files\Content.IE5\4KXSNGFB\MM900354727[1].gif"/>
          <p:cNvPicPr>
            <a:picLocks noChangeAspect="1" noChangeArrowheads="1" noCrop="1"/>
          </p:cNvPicPr>
          <p:nvPr/>
        </p:nvPicPr>
        <p:blipFill>
          <a:blip r:embed="rId2" cstate="print"/>
          <a:srcRect/>
          <a:stretch>
            <a:fillRect/>
          </a:stretch>
        </p:blipFill>
        <p:spPr bwMode="auto">
          <a:xfrm>
            <a:off x="6324600" y="990600"/>
            <a:ext cx="647700" cy="61912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304800"/>
            <a:ext cx="8153400" cy="1143000"/>
          </a:xfrm>
        </p:spPr>
        <p:txBody>
          <a:bodyPr/>
          <a:lstStyle/>
          <a:p>
            <a:r>
              <a:rPr lang="en-US" dirty="0"/>
              <a:t>Each day…	</a:t>
            </a:r>
          </a:p>
        </p:txBody>
      </p:sp>
      <p:sp>
        <p:nvSpPr>
          <p:cNvPr id="5123" name="Rectangle 3"/>
          <p:cNvSpPr>
            <a:spLocks noGrp="1" noChangeArrowheads="1"/>
          </p:cNvSpPr>
          <p:nvPr>
            <p:ph idx="1"/>
          </p:nvPr>
        </p:nvSpPr>
        <p:spPr/>
        <p:txBody>
          <a:bodyPr/>
          <a:lstStyle/>
          <a:p>
            <a:pPr>
              <a:lnSpc>
                <a:spcPct val="80000"/>
              </a:lnSpc>
            </a:pPr>
            <a:r>
              <a:rPr lang="en-US" sz="2700" dirty="0"/>
              <a:t>Come to class on time.</a:t>
            </a:r>
          </a:p>
          <a:p>
            <a:pPr>
              <a:lnSpc>
                <a:spcPct val="80000"/>
              </a:lnSpc>
            </a:pPr>
            <a:r>
              <a:rPr lang="en-US" sz="2700" dirty="0"/>
              <a:t>Be respectful of your classmates.  </a:t>
            </a:r>
          </a:p>
          <a:p>
            <a:pPr>
              <a:lnSpc>
                <a:spcPct val="80000"/>
              </a:lnSpc>
            </a:pPr>
            <a:r>
              <a:rPr lang="en-US" sz="2700" dirty="0"/>
              <a:t>Be prepared to start class each day with notebook and pen or pencil.</a:t>
            </a:r>
          </a:p>
          <a:p>
            <a:pPr>
              <a:lnSpc>
                <a:spcPct val="80000"/>
              </a:lnSpc>
            </a:pPr>
            <a:r>
              <a:rPr lang="en-US" sz="2700" dirty="0"/>
              <a:t>Notebooks will be checked on regular basis.</a:t>
            </a:r>
          </a:p>
          <a:p>
            <a:pPr>
              <a:lnSpc>
                <a:spcPct val="80000"/>
              </a:lnSpc>
            </a:pPr>
            <a:r>
              <a:rPr lang="en-US" sz="2700" dirty="0"/>
              <a:t>Homework </a:t>
            </a:r>
            <a:r>
              <a:rPr lang="en-US" sz="2700" dirty="0" smtClean="0"/>
              <a:t>will COUNT!  </a:t>
            </a:r>
            <a:endParaRPr lang="en-US" sz="2700" dirty="0"/>
          </a:p>
          <a:p>
            <a:pPr>
              <a:lnSpc>
                <a:spcPct val="80000"/>
              </a:lnSpc>
            </a:pPr>
            <a:r>
              <a:rPr lang="en-US" sz="2700" dirty="0" smtClean="0"/>
              <a:t>YOU </a:t>
            </a:r>
            <a:r>
              <a:rPr lang="en-US" sz="2700" dirty="0"/>
              <a:t>are responsible for all assignments and points will be taken off for late work.</a:t>
            </a:r>
          </a:p>
          <a:p>
            <a:pPr>
              <a:lnSpc>
                <a:spcPct val="80000"/>
              </a:lnSpc>
            </a:pPr>
            <a:r>
              <a:rPr lang="en-US" sz="2700" dirty="0"/>
              <a:t>If you are ill, the guidance office can arrange for assignments to be sent home</a:t>
            </a:r>
            <a:r>
              <a:rPr lang="en-US" sz="2700" dirty="0" smtClean="0"/>
              <a:t>. Check my web site.</a:t>
            </a:r>
            <a:endParaRPr lang="en-US" sz="2700" dirty="0"/>
          </a:p>
        </p:txBody>
      </p:sp>
      <p:pic>
        <p:nvPicPr>
          <p:cNvPr id="6" name="Picture 2" descr="C:\Users\Claudia King\AppData\Local\Microsoft\Windows\Temporary Internet Files\Content.IE5\4KXSNGFB\MM900354727[1].gif"/>
          <p:cNvPicPr>
            <a:picLocks noChangeAspect="1" noChangeArrowheads="1" noCrop="1"/>
          </p:cNvPicPr>
          <p:nvPr/>
        </p:nvPicPr>
        <p:blipFill>
          <a:blip r:embed="rId2" cstate="print"/>
          <a:srcRect/>
          <a:stretch>
            <a:fillRect/>
          </a:stretch>
        </p:blipFill>
        <p:spPr bwMode="auto">
          <a:xfrm>
            <a:off x="3733800" y="685800"/>
            <a:ext cx="647700" cy="61912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473075"/>
            <a:ext cx="8153400" cy="1050925"/>
          </a:xfrm>
        </p:spPr>
        <p:txBody>
          <a:bodyPr/>
          <a:lstStyle/>
          <a:p>
            <a:r>
              <a:rPr lang="en-US" dirty="0"/>
              <a:t>Monitoring your progress</a:t>
            </a:r>
          </a:p>
        </p:txBody>
      </p:sp>
      <p:sp>
        <p:nvSpPr>
          <p:cNvPr id="4099" name="Rectangle 3"/>
          <p:cNvSpPr>
            <a:spLocks noGrp="1" noChangeArrowheads="1"/>
          </p:cNvSpPr>
          <p:nvPr>
            <p:ph idx="1"/>
          </p:nvPr>
        </p:nvSpPr>
        <p:spPr>
          <a:xfrm>
            <a:off x="533400" y="2286000"/>
            <a:ext cx="8153400" cy="4038600"/>
          </a:xfrm>
        </p:spPr>
        <p:txBody>
          <a:bodyPr/>
          <a:lstStyle/>
          <a:p>
            <a:r>
              <a:rPr lang="en-US" sz="2800" dirty="0"/>
              <a:t>Each day you will be asked to assess or review what you have done in class.  </a:t>
            </a:r>
            <a:r>
              <a:rPr lang="en-US" sz="2800" dirty="0" smtClean="0"/>
              <a:t/>
            </a:r>
            <a:br>
              <a:rPr lang="en-US" sz="2800" dirty="0" smtClean="0"/>
            </a:br>
            <a:endParaRPr lang="en-US" sz="2800" dirty="0" smtClean="0"/>
          </a:p>
          <a:p>
            <a:r>
              <a:rPr lang="en-US" sz="2800" dirty="0" smtClean="0"/>
              <a:t>Behavioral </a:t>
            </a:r>
            <a:r>
              <a:rPr lang="en-US" sz="2800" dirty="0"/>
              <a:t>issues will result in phone calls or meeting with your parents</a:t>
            </a:r>
            <a:r>
              <a:rPr lang="en-US" sz="2800" dirty="0" smtClean="0"/>
              <a:t>. We work together</a:t>
            </a:r>
            <a:r>
              <a:rPr lang="en-US" dirty="0" smtClean="0"/>
              <a:t>.</a:t>
            </a:r>
            <a:endParaRPr lang="en-US" dirty="0"/>
          </a:p>
        </p:txBody>
      </p:sp>
      <p:pic>
        <p:nvPicPr>
          <p:cNvPr id="6" name="Picture 2" descr="C:\Users\Claudia King\AppData\Local\Microsoft\Windows\Temporary Internet Files\Content.IE5\4KXSNGFB\MM900354727[1].gif"/>
          <p:cNvPicPr>
            <a:picLocks noChangeAspect="1" noChangeArrowheads="1" noCrop="1"/>
          </p:cNvPicPr>
          <p:nvPr/>
        </p:nvPicPr>
        <p:blipFill>
          <a:blip r:embed="rId2" cstate="print"/>
          <a:srcRect/>
          <a:stretch>
            <a:fillRect/>
          </a:stretch>
        </p:blipFill>
        <p:spPr bwMode="auto">
          <a:xfrm>
            <a:off x="7086600" y="838200"/>
            <a:ext cx="647700" cy="61912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Now…a few more suggestions</a:t>
            </a:r>
          </a:p>
        </p:txBody>
      </p:sp>
      <p:sp>
        <p:nvSpPr>
          <p:cNvPr id="8195" name="Rectangle 3"/>
          <p:cNvSpPr>
            <a:spLocks noGrp="1" noChangeArrowheads="1"/>
          </p:cNvSpPr>
          <p:nvPr>
            <p:ph idx="1"/>
          </p:nvPr>
        </p:nvSpPr>
        <p:spPr/>
        <p:txBody>
          <a:bodyPr/>
          <a:lstStyle/>
          <a:p>
            <a:r>
              <a:rPr lang="en-US" dirty="0"/>
              <a:t>Be curious</a:t>
            </a:r>
          </a:p>
          <a:p>
            <a:r>
              <a:rPr lang="en-US" dirty="0"/>
              <a:t>Ask questions if you are having </a:t>
            </a:r>
            <a:r>
              <a:rPr lang="en-US" dirty="0" smtClean="0"/>
              <a:t>difficulty.</a:t>
            </a:r>
            <a:endParaRPr lang="en-US" dirty="0"/>
          </a:p>
          <a:p>
            <a:r>
              <a:rPr lang="en-US" dirty="0"/>
              <a:t>Use after school help! I will be available for after school each </a:t>
            </a:r>
            <a:r>
              <a:rPr lang="en-US" dirty="0" err="1" smtClean="0"/>
              <a:t>Wednesdy</a:t>
            </a:r>
            <a:r>
              <a:rPr lang="en-US" dirty="0" smtClean="0"/>
              <a:t> </a:t>
            </a:r>
            <a:r>
              <a:rPr lang="en-US" dirty="0" smtClean="0"/>
              <a:t>and Thursday </a:t>
            </a:r>
            <a:r>
              <a:rPr lang="en-US" dirty="0" smtClean="0"/>
              <a:t>after  school.  </a:t>
            </a:r>
            <a:r>
              <a:rPr lang="en-US" dirty="0" smtClean="0"/>
              <a:t>You </a:t>
            </a:r>
            <a:r>
              <a:rPr lang="en-US" dirty="0"/>
              <a:t>need to sign up with me ahead of time.  </a:t>
            </a:r>
          </a:p>
          <a:p>
            <a:r>
              <a:rPr lang="en-US" dirty="0"/>
              <a:t>I can also be reached by email: </a:t>
            </a:r>
            <a:r>
              <a:rPr lang="en-US" dirty="0" smtClean="0"/>
              <a:t>claudia.king@wcsdny.org</a:t>
            </a:r>
            <a:endParaRPr lang="en-US" dirty="0"/>
          </a:p>
          <a:p>
            <a:pPr>
              <a:buFont typeface="Wingdings" pitchFamily="2" charset="2"/>
              <a:buNone/>
            </a:pPr>
            <a:endParaRPr lang="en-US" dirty="0"/>
          </a:p>
        </p:txBody>
      </p:sp>
      <p:pic>
        <p:nvPicPr>
          <p:cNvPr id="6" name="Picture 2" descr="C:\Users\Claudia King\AppData\Local\Microsoft\Windows\Temporary Internet Files\Content.IE5\4KXSNGFB\MM900354727[1].gif"/>
          <p:cNvPicPr>
            <a:picLocks noChangeAspect="1" noChangeArrowheads="1" noCrop="1"/>
          </p:cNvPicPr>
          <p:nvPr/>
        </p:nvPicPr>
        <p:blipFill>
          <a:blip r:embed="rId2" cstate="print"/>
          <a:srcRect/>
          <a:stretch>
            <a:fillRect/>
          </a:stretch>
        </p:blipFill>
        <p:spPr bwMode="auto">
          <a:xfrm>
            <a:off x="6462347" y="4559114"/>
            <a:ext cx="1767253" cy="168928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438400"/>
            <a:ext cx="8153400" cy="3539430"/>
          </a:xfrm>
          <a:prstGeom prst="rect">
            <a:avLst/>
          </a:prstGeom>
          <a:noFill/>
        </p:spPr>
        <p:txBody>
          <a:bodyPr wrap="square" rtlCol="0">
            <a:spAutoFit/>
          </a:bodyPr>
          <a:lstStyle/>
          <a:p>
            <a:r>
              <a:rPr lang="en-US" sz="2800" dirty="0" smtClean="0"/>
              <a:t>Be a leader !  Show kindness, consideration and thoughtfulness to others.   </a:t>
            </a:r>
          </a:p>
          <a:p>
            <a:endParaRPr lang="en-US" sz="2800" dirty="0"/>
          </a:p>
          <a:p>
            <a:r>
              <a:rPr lang="en-US" sz="2800" dirty="0" smtClean="0"/>
              <a:t> 		   a positive influence!</a:t>
            </a:r>
          </a:p>
          <a:p>
            <a:endParaRPr lang="en-US" sz="2800" dirty="0" smtClean="0"/>
          </a:p>
          <a:p>
            <a:r>
              <a:rPr lang="en-US" sz="2800" dirty="0" smtClean="0"/>
              <a:t>                       a role model for others</a:t>
            </a:r>
          </a:p>
          <a:p>
            <a:endParaRPr lang="en-US" sz="2800" dirty="0"/>
          </a:p>
          <a:p>
            <a:r>
              <a:rPr lang="en-US" sz="2800" dirty="0" smtClean="0"/>
              <a:t>                    Now….let’s get started!</a:t>
            </a:r>
            <a:endParaRPr lang="en-US" sz="2800" dirty="0"/>
          </a:p>
        </p:txBody>
      </p:sp>
      <p:sp>
        <p:nvSpPr>
          <p:cNvPr id="3" name="TextBox 2"/>
          <p:cNvSpPr txBox="1"/>
          <p:nvPr/>
        </p:nvSpPr>
        <p:spPr>
          <a:xfrm>
            <a:off x="3200400" y="1066800"/>
            <a:ext cx="3564999" cy="646331"/>
          </a:xfrm>
          <a:prstGeom prst="rect">
            <a:avLst/>
          </a:prstGeom>
          <a:noFill/>
        </p:spPr>
        <p:txBody>
          <a:bodyPr wrap="square" rtlCol="0">
            <a:spAutoFit/>
          </a:bodyPr>
          <a:lstStyle/>
          <a:p>
            <a:r>
              <a:rPr lang="en-US" sz="3600" dirty="0" smtClean="0"/>
              <a:t>One last thing</a:t>
            </a:r>
            <a:endParaRPr lang="en-US" sz="3600" dirty="0"/>
          </a:p>
        </p:txBody>
      </p:sp>
      <p:pic>
        <p:nvPicPr>
          <p:cNvPr id="17410" name="Picture 2" descr="C:\Users\Claudia King\AppData\Local\Microsoft\Windows\Temporary Internet Files\Content.IE5\4KXSNGFB\MM900354727[1].gif"/>
          <p:cNvPicPr>
            <a:picLocks noChangeAspect="1" noChangeArrowheads="1" noCrop="1"/>
          </p:cNvPicPr>
          <p:nvPr/>
        </p:nvPicPr>
        <p:blipFill>
          <a:blip r:embed="rId2" cstate="print"/>
          <a:srcRect/>
          <a:stretch>
            <a:fillRect/>
          </a:stretch>
        </p:blipFill>
        <p:spPr bwMode="auto">
          <a:xfrm>
            <a:off x="2019300" y="3571875"/>
            <a:ext cx="647700" cy="619125"/>
          </a:xfrm>
          <a:prstGeom prst="rect">
            <a:avLst/>
          </a:prstGeom>
          <a:noFill/>
        </p:spPr>
      </p:pic>
      <p:pic>
        <p:nvPicPr>
          <p:cNvPr id="6" name="Picture 2" descr="C:\Users\Claudia King\AppData\Local\Microsoft\Windows\Temporary Internet Files\Content.IE5\4KXSNGFB\MM900354727[1].gif"/>
          <p:cNvPicPr>
            <a:picLocks noChangeAspect="1" noChangeArrowheads="1" noCrop="1"/>
          </p:cNvPicPr>
          <p:nvPr/>
        </p:nvPicPr>
        <p:blipFill>
          <a:blip r:embed="rId2" cstate="print"/>
          <a:srcRect/>
          <a:stretch>
            <a:fillRect/>
          </a:stretch>
        </p:blipFill>
        <p:spPr bwMode="auto">
          <a:xfrm>
            <a:off x="2057400" y="4419600"/>
            <a:ext cx="647700" cy="61912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121</TotalTime>
  <Words>393</Words>
  <Application>Microsoft Office PowerPoint</Application>
  <PresentationFormat>On-screen Show (4:3)</PresentationFormat>
  <Paragraphs>57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Flow</vt:lpstr>
      <vt:lpstr>Slide 1</vt:lpstr>
      <vt:lpstr>English Language Arts / Grade 8</vt:lpstr>
      <vt:lpstr>Classroom Materials</vt:lpstr>
      <vt:lpstr>The Course</vt:lpstr>
      <vt:lpstr>Class Room Etiquette</vt:lpstr>
      <vt:lpstr>Each day… </vt:lpstr>
      <vt:lpstr>Monitoring your progress</vt:lpstr>
      <vt:lpstr>Now…a few more suggestions</vt:lpstr>
      <vt:lpstr>Slide 9</vt:lpstr>
      <vt:lpstr>Slide 10</vt:lpstr>
      <vt:lpstr>What I like to do!</vt:lpstr>
      <vt:lpstr>Slide 12</vt:lpstr>
      <vt:lpstr>Slide 13</vt:lpstr>
    </vt:vector>
  </TitlesOfParts>
  <Company>WCSD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English Language Arts / Grade 8</dc:title>
  <dc:creator>Tss</dc:creator>
  <cp:lastModifiedBy>Claudia King</cp:lastModifiedBy>
  <cp:revision>20</cp:revision>
  <dcterms:created xsi:type="dcterms:W3CDTF">2010-09-03T15:13:22Z</dcterms:created>
  <dcterms:modified xsi:type="dcterms:W3CDTF">2018-08-10T15:06:48Z</dcterms:modified>
</cp:coreProperties>
</file>